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435" y="-2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38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7839D1-D5AA-44AA-8415-69B1028FDCCD}" type="datetimeFigureOut">
              <a:rPr lang="en-GB" smtClean="0"/>
              <a:t>12/09/2016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FCD1D-D40F-4E3F-9D37-AE349FDE0B8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1012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FB81-10C4-4889-BB3B-AF112FF83223}" type="datetime1">
              <a:rPr lang="en-GB" smtClean="0"/>
              <a:t>12/09/2016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EB4B2-6F95-42A1-88C8-59EAE6424C17}" type="datetime1">
              <a:rPr lang="en-GB" smtClean="0"/>
              <a:t>12/09/2016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A4DBB-C78D-481D-81A2-60EE85974CD4}" type="datetime1">
              <a:rPr lang="en-GB" smtClean="0"/>
              <a:t>12/09/2016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DCDF3-1991-44F5-854A-326D805C95F7}" type="datetime1">
              <a:rPr lang="en-GB" smtClean="0"/>
              <a:t>12/09/2016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36DA-B2EF-4328-ACE9-84650AFE35A6}" type="datetime1">
              <a:rPr lang="en-GB" smtClean="0"/>
              <a:t>12/09/2016</a:t>
            </a:fld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C31CE-B616-4F36-8F40-8A7BDE0EC397}" type="datetime1">
              <a:rPr lang="en-GB" smtClean="0"/>
              <a:t>12/09/2016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85CE-4E81-48AA-A27A-177A2C99213E}" type="datetime1">
              <a:rPr lang="en-GB" smtClean="0"/>
              <a:t>12/09/2016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2B97D-65F2-4235-8D70-03691A8C27A2}" type="datetime1">
              <a:rPr lang="en-GB" smtClean="0"/>
              <a:t>12/09/2016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C0625-09CC-468A-B2CB-3D12859D75EC}" type="datetime1">
              <a:rPr lang="en-GB" smtClean="0"/>
              <a:t>12/09/2016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C3E4E-ED67-4D68-BD1D-2333E179D4F3}" type="datetime1">
              <a:rPr lang="en-GB" smtClean="0"/>
              <a:t>12/09/2016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D7C0-F99E-47CA-AC92-53E97F3558C1}" type="datetime1">
              <a:rPr lang="en-GB" smtClean="0"/>
              <a:t>12/09/2016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9708FD0-0BE9-4793-89EA-73AD05C4C8E1}" type="datetime1">
              <a:rPr lang="en-GB" smtClean="0"/>
              <a:t>12/09/2016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video/vid_sub.mp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video/vid_aton2.mp4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980728"/>
            <a:ext cx="7772400" cy="261972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dirty="0"/>
              <a:t>Développement d’applications Android en réalité augmentée pour atténuer les risques liés aux </a:t>
            </a:r>
            <a:r>
              <a:rPr lang="fr-FR" sz="4000" dirty="0" smtClean="0"/>
              <a:t>séismes: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140967"/>
            <a:ext cx="2016224" cy="302433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884" y="3333294"/>
            <a:ext cx="3959524" cy="2639682"/>
          </a:xfrm>
          <a:prstGeom prst="rect">
            <a:avLst/>
          </a:prstGeom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76456" y="6453336"/>
            <a:ext cx="360040" cy="365125"/>
          </a:xfrm>
        </p:spPr>
        <p:txBody>
          <a:bodyPr/>
          <a:lstStyle/>
          <a:p>
            <a:fld id="{452F87BB-8DC9-43A7-8320-75B58D018AF4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050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Afficher l’emprise des bâtiments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Les emprises sont des polygones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Projection perspectives sur les côtés du polygone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10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005" y="3140968"/>
            <a:ext cx="5551307" cy="346956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7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Afficher les informations sur le sous-sol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Polygone trop grand à dessiner : juste une intersection avec une zone-tampon autour de l’utilisateur est affiché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11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005" y="3140968"/>
            <a:ext cx="5551307" cy="346956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59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Afficher les lignes de failles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Même méthodes que pour le sous-sol (sauf que ce sont des lignes polygonales)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Affichage de la distance à l’utilisateur et aux </a:t>
            </a:r>
            <a:r>
              <a:rPr lang="fr-FR" dirty="0" err="1" smtClean="0"/>
              <a:t>POIs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12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3" y="3429000"/>
            <a:ext cx="5184575" cy="324036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69" b="90009"/>
          <a:stretch/>
        </p:blipFill>
        <p:spPr>
          <a:xfrm>
            <a:off x="141389" y="3345452"/>
            <a:ext cx="8595207" cy="1707523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17" t="15667" r="23958" b="45500"/>
          <a:stretch/>
        </p:blipFill>
        <p:spPr>
          <a:xfrm>
            <a:off x="231548" y="2249121"/>
            <a:ext cx="8536883" cy="390018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59632" y="4365104"/>
            <a:ext cx="3456384" cy="36004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24926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Démonstration :</a:t>
            </a:r>
            <a:endParaRPr lang="en-GB" dirty="0"/>
          </a:p>
        </p:txBody>
      </p:sp>
      <p:pic>
        <p:nvPicPr>
          <p:cNvPr id="7" name="Espace réservé du contenu 6">
            <a:hlinkClick r:id="rId2" action="ppaction://hlinkfile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28" y="1752600"/>
            <a:ext cx="6560344" cy="4373563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13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244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915000" cy="1371600"/>
          </a:xfrm>
        </p:spPr>
        <p:txBody>
          <a:bodyPr>
            <a:normAutofit/>
          </a:bodyPr>
          <a:lstStyle/>
          <a:p>
            <a:pPr marL="457200" indent="-457200"/>
            <a:r>
              <a:rPr lang="fr-FR" dirty="0" smtClean="0"/>
              <a:t>Deuxième application : </a:t>
            </a:r>
            <a:r>
              <a:rPr lang="fr-FR" dirty="0" err="1" smtClean="0"/>
              <a:t>aton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8460433" y="6453336"/>
            <a:ext cx="576064" cy="35181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14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1700808"/>
            <a:ext cx="3312368" cy="496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85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Contexte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Les blessures liées aux séismes sont souvent dues à des objets </a:t>
            </a:r>
            <a:r>
              <a:rPr lang="fr-FR" dirty="0" smtClean="0"/>
              <a:t>placés </a:t>
            </a:r>
            <a:r>
              <a:rPr lang="fr-FR" dirty="0" smtClean="0"/>
              <a:t>en hauteur qui tombent sur les gens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Utilisation du projet Tango de Google : une technologie récente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Pas de données en entrée : création et traitement des nuages de points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15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3789040"/>
            <a:ext cx="4176464" cy="274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75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700808"/>
            <a:ext cx="5112568" cy="4769552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16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pic>
        <p:nvPicPr>
          <p:cNvPr id="9" name="Espace réservé du contenu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45"/>
          <a:stretch/>
        </p:blipFill>
        <p:spPr>
          <a:xfrm>
            <a:off x="2245246" y="5011"/>
            <a:ext cx="4608512" cy="664964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1" y="1820164"/>
            <a:ext cx="8960437" cy="297698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339752" y="332656"/>
            <a:ext cx="4514006" cy="299717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16130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17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Capturer un nuage de points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Utilisation du capteur de profondeur 3D du projet Tango </a:t>
            </a:r>
          </a:p>
          <a:p>
            <a:endParaRPr lang="en-GB" dirty="0"/>
          </a:p>
        </p:txBody>
      </p:sp>
      <p:pic>
        <p:nvPicPr>
          <p:cNvPr id="10" name="Image 9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2547709"/>
            <a:ext cx="3168352" cy="3617595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539552" y="6381328"/>
            <a:ext cx="7416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0" i="1" dirty="0" smtClean="0"/>
              <a:t>Source : https://developers.google.com/tango/hardware/tablet</a:t>
            </a:r>
            <a:endParaRPr lang="en-GB" b="0" i="1" dirty="0" smtClean="0"/>
          </a:p>
          <a:p>
            <a:endParaRPr lang="en-GB" dirty="0"/>
          </a:p>
        </p:txBody>
      </p:sp>
      <p:pic>
        <p:nvPicPr>
          <p:cNvPr id="11" name="Image 10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187624" y="2547710"/>
            <a:ext cx="6516724" cy="373263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3376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18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Capturer un nuage de points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Précision : 3-5 cm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3140968"/>
            <a:ext cx="3764191" cy="249113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692" y="3147980"/>
            <a:ext cx="4276764" cy="248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50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19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Exporter un nuage de points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Sur la mémoire interne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Par 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3068960"/>
            <a:ext cx="5688632" cy="355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78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Stage effectué à l’université d’Ottawa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Maître de stage : </a:t>
            </a:r>
            <a:r>
              <a:rPr lang="fr-FR" dirty="0"/>
              <a:t>Dr. Michael SAWADA</a:t>
            </a:r>
            <a:endParaRPr lang="fr-F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Professeur référent : </a:t>
            </a:r>
            <a:r>
              <a:rPr lang="fr-FR" dirty="0" smtClean="0"/>
              <a:t>Mr. Hervé QUINQUENEL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Pays sismiquement actif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Dans les années précédentes : </a:t>
            </a:r>
            <a:r>
              <a:rPr lang="fr-FR" dirty="0" smtClean="0"/>
              <a:t>des tremblements de terre de </a:t>
            </a:r>
            <a:r>
              <a:rPr lang="fr-FR" dirty="0"/>
              <a:t>magnitude 5,5, et un </a:t>
            </a:r>
            <a:r>
              <a:rPr lang="fr-FR" dirty="0" smtClean="0"/>
              <a:t>de </a:t>
            </a:r>
            <a:r>
              <a:rPr lang="fr-FR" dirty="0"/>
              <a:t>magnitude </a:t>
            </a:r>
            <a:r>
              <a:rPr lang="fr-FR" dirty="0" smtClean="0"/>
              <a:t>7,6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But : </a:t>
            </a:r>
            <a:r>
              <a:rPr lang="fr-FR" dirty="0"/>
              <a:t>anticiper </a:t>
            </a:r>
            <a:r>
              <a:rPr lang="fr-FR" dirty="0" smtClean="0"/>
              <a:t>et atténuer les </a:t>
            </a:r>
            <a:r>
              <a:rPr lang="fr-FR" dirty="0"/>
              <a:t>risques liés aux séismes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836712"/>
            <a:ext cx="1944216" cy="164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05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20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Calculer le volume de la pièce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Détection du plafond et du sol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Calcul de l’aire de l’enveloppe convexe du plafond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570" y="3356992"/>
            <a:ext cx="7560840" cy="295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6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21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Calculer le volume de la pièce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Calcul de la hauteur de la pièce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Calcul du volume de la pièce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3212976"/>
            <a:ext cx="5487010" cy="3429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9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22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556720"/>
          </a:xfrm>
        </p:spPr>
        <p:txBody>
          <a:bodyPr/>
          <a:lstStyle/>
          <a:p>
            <a:r>
              <a:rPr lang="fr-FR" dirty="0" smtClean="0"/>
              <a:t>Calculer le volume de la pièce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Résultats non qualifiés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Hauteur non exacte, le volume n’est que approximé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 smtClean="0"/>
          </a:p>
          <a:p>
            <a:endParaRPr lang="en-GB" dirty="0"/>
          </a:p>
        </p:txBody>
      </p:sp>
      <p:cxnSp>
        <p:nvCxnSpPr>
          <p:cNvPr id="8" name="Connecteur droit 7"/>
          <p:cNvCxnSpPr/>
          <p:nvPr/>
        </p:nvCxnSpPr>
        <p:spPr>
          <a:xfrm>
            <a:off x="1331640" y="4005064"/>
            <a:ext cx="60486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1331640" y="5517232"/>
            <a:ext cx="60486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rganigramme : Connecteur 11"/>
          <p:cNvSpPr/>
          <p:nvPr/>
        </p:nvSpPr>
        <p:spPr>
          <a:xfrm flipH="1">
            <a:off x="4237112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rganigramme : Connecteur 12"/>
          <p:cNvSpPr/>
          <p:nvPr/>
        </p:nvSpPr>
        <p:spPr>
          <a:xfrm flipH="1">
            <a:off x="3972719" y="46593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rganigramme : Connecteur 13"/>
          <p:cNvSpPr/>
          <p:nvPr/>
        </p:nvSpPr>
        <p:spPr>
          <a:xfrm flipH="1">
            <a:off x="3995936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rganigramme : Connecteur 14"/>
          <p:cNvSpPr/>
          <p:nvPr/>
        </p:nvSpPr>
        <p:spPr>
          <a:xfrm flipH="1">
            <a:off x="4237112" y="46999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rganigramme : Connecteur 15"/>
          <p:cNvSpPr/>
          <p:nvPr/>
        </p:nvSpPr>
        <p:spPr>
          <a:xfrm flipH="1">
            <a:off x="4572000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rganigramme : Connecteur 16"/>
          <p:cNvSpPr/>
          <p:nvPr/>
        </p:nvSpPr>
        <p:spPr>
          <a:xfrm flipH="1">
            <a:off x="4389512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rganigramme : Connecteur 17"/>
          <p:cNvSpPr/>
          <p:nvPr/>
        </p:nvSpPr>
        <p:spPr>
          <a:xfrm flipH="1">
            <a:off x="4125119" y="48117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rganigramme : Connecteur 18"/>
          <p:cNvSpPr/>
          <p:nvPr/>
        </p:nvSpPr>
        <p:spPr>
          <a:xfrm flipH="1">
            <a:off x="4499992" y="4725144"/>
            <a:ext cx="128389" cy="10631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rganigramme : Connecteur 19"/>
          <p:cNvSpPr/>
          <p:nvPr/>
        </p:nvSpPr>
        <p:spPr>
          <a:xfrm flipH="1">
            <a:off x="4389512" y="48523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rganigramme : Connecteur 20"/>
          <p:cNvSpPr/>
          <p:nvPr/>
        </p:nvSpPr>
        <p:spPr>
          <a:xfrm flipH="1">
            <a:off x="4724400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rganigramme : Connecteur 21"/>
          <p:cNvSpPr/>
          <p:nvPr/>
        </p:nvSpPr>
        <p:spPr>
          <a:xfrm flipH="1">
            <a:off x="5025008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rganigramme : Connecteur 22"/>
          <p:cNvSpPr/>
          <p:nvPr/>
        </p:nvSpPr>
        <p:spPr>
          <a:xfrm flipH="1">
            <a:off x="4716016" y="46999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rganigramme : Connecteur 23"/>
          <p:cNvSpPr/>
          <p:nvPr/>
        </p:nvSpPr>
        <p:spPr>
          <a:xfrm flipH="1">
            <a:off x="4783832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rganigramme : Connecteur 24"/>
          <p:cNvSpPr/>
          <p:nvPr/>
        </p:nvSpPr>
        <p:spPr>
          <a:xfrm flipH="1">
            <a:off x="5025008" y="46999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rganigramme : Connecteur 25"/>
          <p:cNvSpPr/>
          <p:nvPr/>
        </p:nvSpPr>
        <p:spPr>
          <a:xfrm flipH="1">
            <a:off x="5359896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rganigramme : Connecteur 26"/>
          <p:cNvSpPr/>
          <p:nvPr/>
        </p:nvSpPr>
        <p:spPr>
          <a:xfrm flipH="1">
            <a:off x="4389512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rganigramme : Connecteur 27"/>
          <p:cNvSpPr/>
          <p:nvPr/>
        </p:nvSpPr>
        <p:spPr>
          <a:xfrm flipH="1">
            <a:off x="4125119" y="48117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rganigramme : Connecteur 28"/>
          <p:cNvSpPr/>
          <p:nvPr/>
        </p:nvSpPr>
        <p:spPr>
          <a:xfrm flipH="1">
            <a:off x="4148336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rganigramme : Connecteur 29"/>
          <p:cNvSpPr/>
          <p:nvPr/>
        </p:nvSpPr>
        <p:spPr>
          <a:xfrm flipH="1">
            <a:off x="4389512" y="48523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rganigramme : Connecteur 30"/>
          <p:cNvSpPr/>
          <p:nvPr/>
        </p:nvSpPr>
        <p:spPr>
          <a:xfrm flipH="1">
            <a:off x="4724400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rganigramme : Connecteur 31"/>
          <p:cNvSpPr/>
          <p:nvPr/>
        </p:nvSpPr>
        <p:spPr>
          <a:xfrm flipH="1">
            <a:off x="4499992" y="4581128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rganigramme : Connecteur 32"/>
          <p:cNvSpPr/>
          <p:nvPr/>
        </p:nvSpPr>
        <p:spPr>
          <a:xfrm flipH="1">
            <a:off x="4277519" y="49641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rganigramme : Connecteur 33"/>
          <p:cNvSpPr/>
          <p:nvPr/>
        </p:nvSpPr>
        <p:spPr>
          <a:xfrm flipH="1">
            <a:off x="4603823" y="4831221"/>
            <a:ext cx="128389" cy="10631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rganigramme : Connecteur 34"/>
          <p:cNvSpPr/>
          <p:nvPr/>
        </p:nvSpPr>
        <p:spPr>
          <a:xfrm flipH="1">
            <a:off x="4541912" y="50047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rganigramme : Connecteur 35"/>
          <p:cNvSpPr/>
          <p:nvPr/>
        </p:nvSpPr>
        <p:spPr>
          <a:xfrm flipH="1">
            <a:off x="4876800" y="47419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rganigramme : Connecteur 36"/>
          <p:cNvSpPr/>
          <p:nvPr/>
        </p:nvSpPr>
        <p:spPr>
          <a:xfrm flipH="1">
            <a:off x="5177408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rganigramme : Connecteur 37"/>
          <p:cNvSpPr/>
          <p:nvPr/>
        </p:nvSpPr>
        <p:spPr>
          <a:xfrm flipH="1">
            <a:off x="5029200" y="48117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rganigramme : Connecteur 38"/>
          <p:cNvSpPr/>
          <p:nvPr/>
        </p:nvSpPr>
        <p:spPr>
          <a:xfrm flipH="1">
            <a:off x="4936232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Organigramme : Connecteur 39"/>
          <p:cNvSpPr/>
          <p:nvPr/>
        </p:nvSpPr>
        <p:spPr>
          <a:xfrm flipH="1">
            <a:off x="5177408" y="48523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rganigramme : Connecteur 40"/>
          <p:cNvSpPr/>
          <p:nvPr/>
        </p:nvSpPr>
        <p:spPr>
          <a:xfrm flipH="1">
            <a:off x="5512296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Organigramme : Connecteur 41"/>
          <p:cNvSpPr/>
          <p:nvPr/>
        </p:nvSpPr>
        <p:spPr>
          <a:xfrm flipH="1">
            <a:off x="4837162" y="4891211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rganigramme : Connecteur 42"/>
          <p:cNvSpPr/>
          <p:nvPr/>
        </p:nvSpPr>
        <p:spPr>
          <a:xfrm flipH="1">
            <a:off x="4725169" y="5003018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rganigramme : Connecteur 43"/>
          <p:cNvSpPr/>
          <p:nvPr/>
        </p:nvSpPr>
        <p:spPr>
          <a:xfrm flipH="1">
            <a:off x="4989562" y="5043611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Organigramme : Connecteur 44"/>
          <p:cNvSpPr/>
          <p:nvPr/>
        </p:nvSpPr>
        <p:spPr>
          <a:xfrm flipH="1">
            <a:off x="5393432" y="4690020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rganigramme : Connecteur 45"/>
          <p:cNvSpPr/>
          <p:nvPr/>
        </p:nvSpPr>
        <p:spPr>
          <a:xfrm flipH="1">
            <a:off x="5281439" y="4801827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Organigramme : Connecteur 46"/>
          <p:cNvSpPr/>
          <p:nvPr/>
        </p:nvSpPr>
        <p:spPr>
          <a:xfrm flipH="1">
            <a:off x="5545832" y="4842420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Organigramme : Connecteur 47"/>
          <p:cNvSpPr/>
          <p:nvPr/>
        </p:nvSpPr>
        <p:spPr>
          <a:xfrm flipH="1">
            <a:off x="5154166" y="4870387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Organigramme : Connecteur 48"/>
          <p:cNvSpPr/>
          <p:nvPr/>
        </p:nvSpPr>
        <p:spPr>
          <a:xfrm flipH="1">
            <a:off x="5042173" y="4982194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rganigramme : Connecteur 49"/>
          <p:cNvSpPr/>
          <p:nvPr/>
        </p:nvSpPr>
        <p:spPr>
          <a:xfrm flipH="1">
            <a:off x="5306566" y="5022787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Organigramme : Connecteur 50"/>
          <p:cNvSpPr/>
          <p:nvPr/>
        </p:nvSpPr>
        <p:spPr>
          <a:xfrm flipH="1">
            <a:off x="4597152" y="5301208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Organigramme : Connecteur 51"/>
          <p:cNvSpPr/>
          <p:nvPr/>
        </p:nvSpPr>
        <p:spPr>
          <a:xfrm flipH="1">
            <a:off x="4400575" y="5445224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Organigramme : Connecteur 52"/>
          <p:cNvSpPr/>
          <p:nvPr/>
        </p:nvSpPr>
        <p:spPr>
          <a:xfrm flipH="1">
            <a:off x="4597152" y="5564088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Organigramme : Connecteur 53"/>
          <p:cNvSpPr/>
          <p:nvPr/>
        </p:nvSpPr>
        <p:spPr>
          <a:xfrm flipH="1">
            <a:off x="4487441" y="371703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Organigramme : Connecteur 54"/>
          <p:cNvSpPr/>
          <p:nvPr/>
        </p:nvSpPr>
        <p:spPr>
          <a:xfrm flipH="1">
            <a:off x="4487441" y="39799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rganigramme : Connecteur 55"/>
          <p:cNvSpPr/>
          <p:nvPr/>
        </p:nvSpPr>
        <p:spPr>
          <a:xfrm flipH="1">
            <a:off x="4631432" y="39402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rganigramme : Connecteur 56"/>
          <p:cNvSpPr/>
          <p:nvPr/>
        </p:nvSpPr>
        <p:spPr>
          <a:xfrm flipH="1">
            <a:off x="4398665" y="386943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rganigramme : Connecteur 57"/>
          <p:cNvSpPr/>
          <p:nvPr/>
        </p:nvSpPr>
        <p:spPr>
          <a:xfrm flipH="1">
            <a:off x="4616599" y="4150307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0" name="Connecteur droit avec flèche 59"/>
          <p:cNvCxnSpPr/>
          <p:nvPr/>
        </p:nvCxnSpPr>
        <p:spPr>
          <a:xfrm>
            <a:off x="6588224" y="4028492"/>
            <a:ext cx="0" cy="151389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avec flèche 62"/>
          <p:cNvCxnSpPr/>
          <p:nvPr/>
        </p:nvCxnSpPr>
        <p:spPr>
          <a:xfrm>
            <a:off x="3923928" y="4365104"/>
            <a:ext cx="0" cy="86409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ZoneTexte 65"/>
          <p:cNvSpPr txBox="1"/>
          <p:nvPr/>
        </p:nvSpPr>
        <p:spPr>
          <a:xfrm>
            <a:off x="6732240" y="457183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Hauteur calculée</a:t>
            </a:r>
            <a:endParaRPr lang="en-GB" dirty="0"/>
          </a:p>
        </p:txBody>
      </p:sp>
      <p:sp>
        <p:nvSpPr>
          <p:cNvPr id="67" name="ZoneTexte 66"/>
          <p:cNvSpPr txBox="1"/>
          <p:nvPr/>
        </p:nvSpPr>
        <p:spPr>
          <a:xfrm>
            <a:off x="1691680" y="456390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Hauteur réelle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3033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Démonstration </a:t>
            </a:r>
            <a:r>
              <a:rPr lang="fr-FR" dirty="0"/>
              <a:t>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23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pic>
        <p:nvPicPr>
          <p:cNvPr id="5" name="Espace réservé du contenu 4">
            <a:hlinkClick r:id="rId3" action="ppaction://hlinkfile"/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1772816"/>
            <a:ext cx="3384376" cy="5076564"/>
          </a:xfrm>
        </p:spPr>
      </p:pic>
    </p:spTree>
    <p:extLst>
      <p:ext uri="{BB962C8B-B14F-4D97-AF65-F5344CB8AC3E}">
        <p14:creationId xmlns:p14="http://schemas.microsoft.com/office/powerpoint/2010/main" val="405829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Projet </a:t>
            </a:r>
            <a:r>
              <a:rPr lang="fr-FR" dirty="0"/>
              <a:t>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24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SUB : un </a:t>
            </a:r>
            <a:r>
              <a:rPr lang="fr-FR" dirty="0"/>
              <a:t>outil d’aide à la prise de décision </a:t>
            </a:r>
            <a:endParaRPr lang="fr-FR" dirty="0" smtClean="0"/>
          </a:p>
          <a:p>
            <a:pPr marL="714375" indent="-352425">
              <a:buFont typeface="Arial" panose="020B0604020202020204" pitchFamily="34" charset="0"/>
              <a:buChar char="•"/>
            </a:pPr>
            <a:r>
              <a:rPr lang="fr-FR" dirty="0"/>
              <a:t>T</a:t>
            </a:r>
            <a:r>
              <a:rPr lang="fr-FR" dirty="0" smtClean="0"/>
              <a:t>rès </a:t>
            </a:r>
            <a:r>
              <a:rPr lang="fr-FR" dirty="0"/>
              <a:t>utile pour les agents de la ville </a:t>
            </a:r>
            <a:r>
              <a:rPr lang="fr-FR" dirty="0" smtClean="0"/>
              <a:t>d’Ottawa</a:t>
            </a:r>
          </a:p>
          <a:p>
            <a:pPr marL="714375" indent="-352425">
              <a:buFont typeface="Arial" panose="020B0604020202020204" pitchFamily="34" charset="0"/>
              <a:buChar char="•"/>
            </a:pPr>
            <a:r>
              <a:rPr lang="fr-FR" dirty="0" smtClean="0"/>
              <a:t>Lecture de données facilitée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ATON : un outil expérimental</a:t>
            </a:r>
          </a:p>
          <a:p>
            <a:pPr marL="714375" indent="-342900">
              <a:buFont typeface="Arial" panose="020B0604020202020204" pitchFamily="34" charset="0"/>
              <a:buChar char="•"/>
            </a:pPr>
            <a:r>
              <a:rPr lang="fr-FR" dirty="0" smtClean="0"/>
              <a:t>Calculs non qualifiés</a:t>
            </a:r>
          </a:p>
          <a:p>
            <a:pPr marL="714375" indent="-342900">
              <a:buFont typeface="Arial" panose="020B0604020202020204" pitchFamily="34" charset="0"/>
              <a:buChar char="•"/>
            </a:pPr>
            <a:r>
              <a:rPr lang="fr-FR" dirty="0" smtClean="0"/>
              <a:t>Création de nuage de points peu couteux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8110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Personnelle </a:t>
            </a:r>
            <a:r>
              <a:rPr lang="fr-FR" dirty="0"/>
              <a:t>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25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Utilisation de nouvelles technologies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Approfondissement de </a:t>
            </a:r>
            <a:r>
              <a:rPr lang="fr-FR" dirty="0" smtClean="0"/>
              <a:t>Java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Recherche universitaire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Pays étranger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802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3573016"/>
            <a:ext cx="3481112" cy="241743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Perspective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26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SUB </a:t>
            </a:r>
            <a:r>
              <a:rPr lang="fr-FR" dirty="0" smtClean="0"/>
              <a:t>utilisée </a:t>
            </a:r>
            <a:r>
              <a:rPr lang="fr-FR" dirty="0" smtClean="0"/>
              <a:t>par les agents de la ville </a:t>
            </a:r>
            <a:r>
              <a:rPr lang="fr-FR" dirty="0" smtClean="0"/>
              <a:t>d’Ottawa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ATON finalisée et utilisée pour sécuriser les </a:t>
            </a:r>
            <a:r>
              <a:rPr lang="fr-FR" smtClean="0"/>
              <a:t>pièces </a:t>
            </a:r>
            <a:endParaRPr lang="fr-F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Lenovo viens d’annoncer la sortie d’un téléphone contenant la technologie du projet Tango</a:t>
            </a:r>
            <a:endParaRPr lang="en-GB" dirty="0"/>
          </a:p>
        </p:txBody>
      </p:sp>
      <p:sp>
        <p:nvSpPr>
          <p:cNvPr id="6" name="ZoneTexte 5"/>
          <p:cNvSpPr txBox="1"/>
          <p:nvPr/>
        </p:nvSpPr>
        <p:spPr>
          <a:xfrm>
            <a:off x="5148064" y="6165304"/>
            <a:ext cx="29523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i="1" dirty="0"/>
              <a:t>Source : http://shop.lenovo.com/us/en/tango/</a:t>
            </a:r>
            <a:endParaRPr lang="en-GB" sz="1050" i="1" dirty="0"/>
          </a:p>
        </p:txBody>
      </p:sp>
    </p:spTree>
    <p:extLst>
      <p:ext uri="{BB962C8B-B14F-4D97-AF65-F5344CB8AC3E}">
        <p14:creationId xmlns:p14="http://schemas.microsoft.com/office/powerpoint/2010/main" val="300218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61120" y="152718"/>
            <a:ext cx="5791200" cy="1371600"/>
          </a:xfrm>
        </p:spPr>
        <p:txBody>
          <a:bodyPr/>
          <a:lstStyle/>
          <a:p>
            <a:pPr algn="ctr"/>
            <a:r>
              <a:rPr lang="fr-FR" dirty="0" smtClean="0"/>
              <a:t>MERCI Pour votre attention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27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44824"/>
            <a:ext cx="3565216" cy="2005434"/>
          </a:xfrm>
        </p:spPr>
      </p:pic>
      <p:pic>
        <p:nvPicPr>
          <p:cNvPr id="6" name="Espace réservé du contenu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844824"/>
            <a:ext cx="3565216" cy="2005434"/>
          </a:xfrm>
          <a:prstGeom prst="rect">
            <a:avLst/>
          </a:prstGeom>
        </p:spPr>
      </p:pic>
      <p:pic>
        <p:nvPicPr>
          <p:cNvPr id="7" name="Espace réservé du contenu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4077072"/>
            <a:ext cx="3565216" cy="2005434"/>
          </a:xfrm>
          <a:prstGeom prst="rect">
            <a:avLst/>
          </a:prstGeom>
        </p:spPr>
      </p:pic>
      <p:pic>
        <p:nvPicPr>
          <p:cNvPr id="8" name="Espace réservé du contenu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077072"/>
            <a:ext cx="3565216" cy="200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2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dirty="0" smtClean="0"/>
              <a:t>Première application : SUB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 smtClean="0"/>
              <a:t>Contexte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 smtClean="0"/>
              <a:t>Fonctionnement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 smtClean="0"/>
              <a:t>Démonstration</a:t>
            </a:r>
          </a:p>
          <a:p>
            <a:r>
              <a:rPr lang="fr-FR" dirty="0" smtClean="0"/>
              <a:t>2.   Deuxième </a:t>
            </a:r>
            <a:r>
              <a:rPr lang="fr-FR" dirty="0"/>
              <a:t>application : </a:t>
            </a:r>
            <a:r>
              <a:rPr lang="fr-FR" dirty="0" smtClean="0"/>
              <a:t>ATON</a:t>
            </a:r>
            <a:endParaRPr lang="fr-FR" dirty="0"/>
          </a:p>
          <a:p>
            <a:pPr marL="990600" indent="-514350">
              <a:buFont typeface="+mj-lt"/>
              <a:buAutoNum type="romanLcPeriod"/>
            </a:pPr>
            <a:r>
              <a:rPr lang="fr-FR" dirty="0"/>
              <a:t>Contexte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/>
              <a:t>Fonctionnement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/>
              <a:t>Démonstration </a:t>
            </a:r>
          </a:p>
          <a:p>
            <a:pPr marL="476250" indent="-476250"/>
            <a:r>
              <a:rPr lang="fr-FR" dirty="0" smtClean="0"/>
              <a:t>Conclusions	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3</a:t>
            </a:fld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55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/>
            <a:r>
              <a:rPr lang="fr-FR" dirty="0"/>
              <a:t>Première application : SUB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8659425" y="6453336"/>
            <a:ext cx="377071" cy="35181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4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3" y="1988840"/>
            <a:ext cx="6048673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47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SUB : </a:t>
            </a:r>
            <a:br>
              <a:rPr lang="fr-FR" dirty="0" smtClean="0"/>
            </a:br>
            <a:r>
              <a:rPr lang="fr-FR" dirty="0" smtClean="0"/>
              <a:t>Contexte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</a:t>
            </a:r>
            <a:r>
              <a:rPr lang="fr-FR" dirty="0" smtClean="0"/>
              <a:t>our </a:t>
            </a:r>
            <a:r>
              <a:rPr lang="fr-FR" dirty="0"/>
              <a:t>les agents municipaux</a:t>
            </a:r>
            <a:endParaRPr lang="fr-F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Données disponibles </a:t>
            </a:r>
            <a:r>
              <a:rPr lang="fr-FR" dirty="0"/>
              <a:t>sur les </a:t>
            </a:r>
            <a:r>
              <a:rPr lang="fr-FR" dirty="0" smtClean="0"/>
              <a:t>bâtiments, sur </a:t>
            </a:r>
            <a:r>
              <a:rPr lang="fr-FR" dirty="0"/>
              <a:t>le </a:t>
            </a:r>
            <a:r>
              <a:rPr lang="fr-FR" dirty="0" smtClean="0"/>
              <a:t>sous-sol </a:t>
            </a:r>
            <a:r>
              <a:rPr lang="fr-FR" dirty="0"/>
              <a:t>géologique, et sur les failles </a:t>
            </a:r>
            <a:r>
              <a:rPr lang="fr-FR" dirty="0" smtClean="0"/>
              <a:t>géologiques.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5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3212976"/>
            <a:ext cx="4464496" cy="297470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57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628800"/>
            <a:ext cx="7969546" cy="4892673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6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Espace réservé du contenu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38"/>
          <a:stretch/>
        </p:blipFill>
        <p:spPr>
          <a:xfrm>
            <a:off x="683568" y="140863"/>
            <a:ext cx="7704856" cy="64564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0935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Se localiser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Mini-carte permettant de s’orienter et d’estimer la qualité du positionnement.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7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2912647"/>
            <a:ext cx="5760640" cy="36004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37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Observer les données sur les bâtiments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Données affichées en réalité augmentée au-dessus du </a:t>
            </a:r>
            <a:r>
              <a:rPr lang="fr-FR" dirty="0" smtClean="0"/>
              <a:t>POI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Projection perspective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8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3212976"/>
            <a:ext cx="5513301" cy="344581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08" t="16432" r="10821" b="46530"/>
          <a:stretch/>
        </p:blipFill>
        <p:spPr>
          <a:xfrm>
            <a:off x="692773" y="2780928"/>
            <a:ext cx="7799145" cy="377129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4333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Observer les données sur les bâtiments </a:t>
            </a:r>
            <a:r>
              <a:rPr lang="fr-FR" dirty="0" smtClean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Pour améliorer la visibilité seuls les </a:t>
            </a:r>
            <a:r>
              <a:rPr lang="fr-FR" dirty="0" err="1" smtClean="0"/>
              <a:t>POIs</a:t>
            </a:r>
            <a:r>
              <a:rPr lang="fr-FR" dirty="0" smtClean="0"/>
              <a:t> les plus proches sont affichés</a:t>
            </a:r>
          </a:p>
          <a:p>
            <a:endParaRPr lang="fr-FR" dirty="0"/>
          </a:p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9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202578"/>
            <a:ext cx="5904656" cy="2909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668" y="3140968"/>
            <a:ext cx="6264696" cy="3528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" name="Image 1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2870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6|4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|9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8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el">
  <a:themeElements>
    <a:clrScheme name="Essentie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e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e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733</TotalTime>
  <Words>554</Words>
  <Application>Microsoft Office PowerPoint</Application>
  <PresentationFormat>Affichage à l'écran (4:3)</PresentationFormat>
  <Paragraphs>125</Paragraphs>
  <Slides>27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28" baseType="lpstr">
      <vt:lpstr>Essentiel</vt:lpstr>
      <vt:lpstr>Développement d’applications Android en réalité augmentée pour atténuer les risques liés aux séismes: </vt:lpstr>
      <vt:lpstr>INTRODUCTION :</vt:lpstr>
      <vt:lpstr>PLAN :</vt:lpstr>
      <vt:lpstr>Première application : SUB</vt:lpstr>
      <vt:lpstr>SUB :  Contexte :</vt:lpstr>
      <vt:lpstr>SUB : FONCTIONNEMENT :</vt:lpstr>
      <vt:lpstr>SUB : FONCTIONNEMENT :</vt:lpstr>
      <vt:lpstr>SUB : FONCTIONNEMENT :</vt:lpstr>
      <vt:lpstr>SUB : FONCTIONNEMENT :</vt:lpstr>
      <vt:lpstr>SUB : FONCTIONNEMENT :</vt:lpstr>
      <vt:lpstr>SUB : FONCTIONNEMENT :</vt:lpstr>
      <vt:lpstr>SUB : FONCTIONNEMENT :</vt:lpstr>
      <vt:lpstr>SUB : Démonstration :</vt:lpstr>
      <vt:lpstr>Deuxième application : aton</vt:lpstr>
      <vt:lpstr>ATON :  Contexte :</vt:lpstr>
      <vt:lpstr>ATON :  FONCTIONNEMENT :</vt:lpstr>
      <vt:lpstr>ATON :  FONCTIONNEMENT :</vt:lpstr>
      <vt:lpstr>ATON :  FONCTIONNEMENT :</vt:lpstr>
      <vt:lpstr>ATON :  FONCTIONNEMENT :</vt:lpstr>
      <vt:lpstr>ATON :  FONCTIONNEMENT :</vt:lpstr>
      <vt:lpstr>ATON :  FONCTIONNEMENT :</vt:lpstr>
      <vt:lpstr>ATON :  FONCTIONNEMENT :</vt:lpstr>
      <vt:lpstr>ATON :  Démonstration :</vt:lpstr>
      <vt:lpstr>conclusion :  Projet :</vt:lpstr>
      <vt:lpstr>conclusion :  Personnelle :</vt:lpstr>
      <vt:lpstr>Perspective :</vt:lpstr>
      <vt:lpstr>MERCI Pour votre attention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Développement d’applications Android en réalité augmentée pour atténuer les risques liés aux séismes: </dc:title>
  <dc:creator>Hugo BALTZ</dc:creator>
  <cp:lastModifiedBy>Hugo BALTZ</cp:lastModifiedBy>
  <cp:revision>127</cp:revision>
  <dcterms:created xsi:type="dcterms:W3CDTF">2016-09-11T13:56:14Z</dcterms:created>
  <dcterms:modified xsi:type="dcterms:W3CDTF">2016-09-12T22:14:06Z</dcterms:modified>
</cp:coreProperties>
</file>

<file path=docProps/thumbnail.jpeg>
</file>